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9"/>
  </p:notesMasterIdLst>
  <p:sldIdLst>
    <p:sldId id="256" r:id="rId2"/>
    <p:sldId id="257" r:id="rId3"/>
    <p:sldId id="273" r:id="rId4"/>
    <p:sldId id="258" r:id="rId5"/>
    <p:sldId id="272" r:id="rId6"/>
    <p:sldId id="259" r:id="rId7"/>
    <p:sldId id="260" r:id="rId8"/>
    <p:sldId id="277" r:id="rId9"/>
    <p:sldId id="275" r:id="rId10"/>
    <p:sldId id="263" r:id="rId11"/>
    <p:sldId id="282" r:id="rId12"/>
    <p:sldId id="283" r:id="rId13"/>
    <p:sldId id="278" r:id="rId14"/>
    <p:sldId id="264" r:id="rId15"/>
    <p:sldId id="276" r:id="rId16"/>
    <p:sldId id="265" r:id="rId17"/>
    <p:sldId id="267" r:id="rId18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Source Serif Pro" panose="02040603050405020204" pitchFamily="18" charset="0"/>
      <p:regular r:id="rId24"/>
      <p:bold r:id="rId25"/>
      <p:italic r:id="rId26"/>
      <p:boldItalic r:id="rId27"/>
    </p:embeddedFont>
    <p:embeddedFont>
      <p:font typeface="Source Serif Pro SemiBold" panose="02040703050405020204" pitchFamily="18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c307ce2d7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c307ce2d7c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c307ce2d7c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c307ce2d7c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128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c307ce2d7c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c307ce2d7c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c43e173063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c43e173063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307ce2d7c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c307ce2d7c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3162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c43e173063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c43e173063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c43e17306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c43e17306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444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307ce2d7c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c307ce2d7c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3e17306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3e17306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2136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12" name="Google Shape;12;p2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14" name="Google Shape;14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Google Shape;15;p2"/>
          <p:cNvSpPr txBox="1">
            <a:spLocks noGrp="1"/>
          </p:cNvSpPr>
          <p:nvPr>
            <p:ph type="title"/>
          </p:nvPr>
        </p:nvSpPr>
        <p:spPr>
          <a:xfrm>
            <a:off x="304800" y="2057400"/>
            <a:ext cx="4572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332014" y="17526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>
            <a:spLocks noGrp="1"/>
          </p:cNvSpPr>
          <p:nvPr>
            <p:ph type="pic" idx="2"/>
          </p:nvPr>
        </p:nvSpPr>
        <p:spPr>
          <a:xfrm>
            <a:off x="5486400" y="990600"/>
            <a:ext cx="3429000" cy="327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verview presenters 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0" y="-10925"/>
            <a:ext cx="9144000" cy="294900"/>
          </a:xfrm>
          <a:prstGeom prst="rect">
            <a:avLst/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/>
          <p:nvPr/>
        </p:nvSpPr>
        <p:spPr>
          <a:xfrm>
            <a:off x="98268" y="-32775"/>
            <a:ext cx="3112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000">
                <a:latin typeface="Open Sans"/>
                <a:ea typeface="Open Sans"/>
                <a:cs typeface="Open Sans"/>
                <a:sym typeface="Open Sans"/>
              </a:rPr>
              <a:t>Powered by</a:t>
            </a:r>
            <a:r>
              <a:rPr lang="nl" sz="1000" b="1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39634" y="55642"/>
            <a:ext cx="683050" cy="14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381000" y="3581400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81000" y="2650425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4531836" y="2649466"/>
            <a:ext cx="3964200" cy="762000"/>
          </a:xfrm>
          <a:prstGeom prst="roundRect">
            <a:avLst>
              <a:gd name="adj" fmla="val 721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304800" y="1066800"/>
            <a:ext cx="81534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341811" y="7620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>
            <a:spLocks noGrp="1"/>
          </p:cNvSpPr>
          <p:nvPr>
            <p:ph type="pic" idx="2"/>
          </p:nvPr>
        </p:nvSpPr>
        <p:spPr>
          <a:xfrm>
            <a:off x="4648200" y="2726752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" name="Google Shape;29;p3"/>
          <p:cNvSpPr>
            <a:spLocks noGrp="1"/>
          </p:cNvSpPr>
          <p:nvPr>
            <p:ph type="pic" idx="3"/>
          </p:nvPr>
        </p:nvSpPr>
        <p:spPr>
          <a:xfrm>
            <a:off x="466997" y="2728379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" name="Google Shape;30;p3"/>
          <p:cNvSpPr>
            <a:spLocks noGrp="1"/>
          </p:cNvSpPr>
          <p:nvPr>
            <p:ph type="pic" idx="4"/>
          </p:nvPr>
        </p:nvSpPr>
        <p:spPr>
          <a:xfrm>
            <a:off x="476794" y="3662373"/>
            <a:ext cx="604800" cy="604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rve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l="10502" t="31215" r="4180" b="27330"/>
          <a:stretch/>
        </p:blipFill>
        <p:spPr>
          <a:xfrm flipH="1">
            <a:off x="0" y="0"/>
            <a:ext cx="9144000" cy="2961802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/>
          <p:nvPr/>
        </p:nvSpPr>
        <p:spPr>
          <a:xfrm>
            <a:off x="0" y="0"/>
            <a:ext cx="9144000" cy="2214900"/>
          </a:xfrm>
          <a:prstGeom prst="rect">
            <a:avLst/>
          </a:prstGeom>
          <a:solidFill>
            <a:srgbClr val="1B252C">
              <a:alpha val="57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4"/>
          <p:cNvPicPr preferRelativeResize="0"/>
          <p:nvPr/>
        </p:nvPicPr>
        <p:blipFill rotWithShape="1">
          <a:blip r:embed="rId3">
            <a:alphaModFix/>
          </a:blip>
          <a:srcRect t="4512" b="4503"/>
          <a:stretch/>
        </p:blipFill>
        <p:spPr>
          <a:xfrm>
            <a:off x="0" y="463825"/>
            <a:ext cx="9144003" cy="4679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1630500" y="1737120"/>
            <a:ext cx="5883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eam tagline only">
  <p:cSld name="TITLE_AND_BODY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38" name="Google Shape;38;p5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39" name="Google Shape;39;p5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41" name="Google Shape;41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title slide">
  <p:cSld name="ONE_COLUMN_TEXT">
    <p:bg>
      <p:bgPr>
        <a:solidFill>
          <a:srgbClr val="1B252C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title slide with icon">
  <p:cSld name="ONE_COLUMN_TEXT_1">
    <p:bg>
      <p:bgPr>
        <a:solidFill>
          <a:srgbClr val="1B252C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1398900" y="23812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45195" y="1418700"/>
            <a:ext cx="853599" cy="85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490250" y="924775"/>
            <a:ext cx="4807800" cy="14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grpSp>
        <p:nvGrpSpPr>
          <p:cNvPr id="50" name="Google Shape;50;p8"/>
          <p:cNvGrpSpPr/>
          <p:nvPr/>
        </p:nvGrpSpPr>
        <p:grpSpPr>
          <a:xfrm>
            <a:off x="0" y="-32775"/>
            <a:ext cx="9144000" cy="338700"/>
            <a:chOff x="0" y="-32775"/>
            <a:chExt cx="9144000" cy="338700"/>
          </a:xfrm>
        </p:grpSpPr>
        <p:sp>
          <p:nvSpPr>
            <p:cNvPr id="51" name="Google Shape;51;p8"/>
            <p:cNvSpPr/>
            <p:nvPr/>
          </p:nvSpPr>
          <p:spPr>
            <a:xfrm>
              <a:off x="0" y="-10925"/>
              <a:ext cx="9144000" cy="294900"/>
            </a:xfrm>
            <a:prstGeom prst="rect">
              <a:avLst/>
            </a:prstGeom>
            <a:solidFill>
              <a:srgbClr val="F5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8"/>
            <p:cNvSpPr txBox="1"/>
            <p:nvPr/>
          </p:nvSpPr>
          <p:spPr>
            <a:xfrm>
              <a:off x="98268" y="-32775"/>
              <a:ext cx="3112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000">
                  <a:latin typeface="Open Sans"/>
                  <a:ea typeface="Open Sans"/>
                  <a:cs typeface="Open Sans"/>
                  <a:sym typeface="Open Sans"/>
                </a:rPr>
                <a:t>Powered by</a:t>
              </a:r>
              <a:r>
                <a:rPr lang="nl" sz="1000" b="1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 sz="1000" b="1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53" name="Google Shape;53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39634" y="55642"/>
              <a:ext cx="683050" cy="140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" name="Google Shape;54;p8"/>
          <p:cNvSpPr txBox="1">
            <a:spLocks noGrp="1"/>
          </p:cNvSpPr>
          <p:nvPr>
            <p:ph type="body" idx="1"/>
          </p:nvPr>
        </p:nvSpPr>
        <p:spPr>
          <a:xfrm>
            <a:off x="494700" y="2593200"/>
            <a:ext cx="5306100" cy="16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>
            <a:spLocks noGrp="1"/>
          </p:cNvSpPr>
          <p:nvPr>
            <p:ph type="pic" idx="2"/>
          </p:nvPr>
        </p:nvSpPr>
        <p:spPr>
          <a:xfrm>
            <a:off x="5486400" y="990600"/>
            <a:ext cx="3429000" cy="327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0" y="0"/>
            <a:ext cx="9144000" cy="5194800"/>
          </a:xfrm>
          <a:prstGeom prst="rect">
            <a:avLst/>
          </a:prstGeom>
          <a:solidFill>
            <a:srgbClr val="1B252C">
              <a:alpha val="57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6966850" y="3199450"/>
            <a:ext cx="2242800" cy="1674600"/>
          </a:xfrm>
          <a:prstGeom prst="roundRect">
            <a:avLst>
              <a:gd name="adj" fmla="val 301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 descr="TextBox 7"/>
          <p:cNvSpPr/>
          <p:nvPr/>
        </p:nvSpPr>
        <p:spPr>
          <a:xfrm>
            <a:off x="6673151" y="3848296"/>
            <a:ext cx="22428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nl" sz="1000" b="1" i="0" u="none" strike="noStrike" cap="none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drieam.com</a:t>
            </a:r>
            <a:br>
              <a:rPr lang="nl" sz="1000" b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nl" sz="1000" b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+31 40 30 46 346</a:t>
            </a:r>
            <a:endParaRPr sz="1000" b="1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500"/>
              <a:buFont typeface="Helvetica Neue"/>
              <a:buNone/>
            </a:pPr>
            <a:r>
              <a:rPr lang="nl" sz="1000" b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info@drieam.com</a:t>
            </a:r>
            <a:endParaRPr sz="1000" b="1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500"/>
              <a:buFont typeface="Helvetica Neue"/>
              <a:buNone/>
            </a:pPr>
            <a:r>
              <a:rPr lang="nl" sz="1000" i="1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Eindhoven</a:t>
            </a:r>
            <a:endParaRPr sz="1000" i="1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0" name="Google Shape;6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8027" y="3413970"/>
            <a:ext cx="1597926" cy="3448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erif Pro SemiBold"/>
              <a:buNone/>
              <a:defRPr sz="2800">
                <a:solidFill>
                  <a:schemeClr val="dk1"/>
                </a:solidFill>
                <a:latin typeface="Source Serif Pro SemiBold"/>
                <a:ea typeface="Source Serif Pro SemiBold"/>
                <a:cs typeface="Source Serif Pro SemiBold"/>
                <a:sym typeface="Source Serif Pr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304800" y="2057400"/>
            <a:ext cx="51054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640" dirty="0"/>
              <a:t>Graduation Internship Mid-Term Review</a:t>
            </a:r>
            <a:endParaRPr sz="3640" dirty="0"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1"/>
          </p:nvPr>
        </p:nvSpPr>
        <p:spPr>
          <a:xfrm>
            <a:off x="337561" y="175260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Edita Pronckute @Drieam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70" name="Google Shape;70;p1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43" r="553"/>
          <a:stretch/>
        </p:blipFill>
        <p:spPr>
          <a:xfrm>
            <a:off x="5105400" y="838200"/>
            <a:ext cx="3886200" cy="36576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/>
          <p:nvPr/>
        </p:nvSpPr>
        <p:spPr>
          <a:xfrm>
            <a:off x="723900" y="633811"/>
            <a:ext cx="2362200" cy="3999287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3390900" y="633812"/>
            <a:ext cx="2362200" cy="3999286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6057900" y="633812"/>
            <a:ext cx="2362200" cy="3999286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819025" y="1770807"/>
            <a:ext cx="2162400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Research and Analysis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Understand the assignment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Feedback from peers and colleagues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Draft project plan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Practice new frameworks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Gather requirements</a:t>
            </a:r>
          </a:p>
        </p:txBody>
      </p:sp>
      <p:sp>
        <p:nvSpPr>
          <p:cNvPr id="126" name="Google Shape;126;p18"/>
          <p:cNvSpPr txBox="1"/>
          <p:nvPr/>
        </p:nvSpPr>
        <p:spPr>
          <a:xfrm>
            <a:off x="3490800" y="1770806"/>
            <a:ext cx="2162400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Design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lang="nl"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Design Document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Gather inspiration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Talk to PO &amp; UX designers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Sketch potential solutions Create wireframes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Pitch THE solution</a:t>
            </a:r>
          </a:p>
        </p:txBody>
      </p:sp>
      <p:sp>
        <p:nvSpPr>
          <p:cNvPr id="127" name="Google Shape;127;p18"/>
          <p:cNvSpPr txBox="1"/>
          <p:nvPr/>
        </p:nvSpPr>
        <p:spPr>
          <a:xfrm>
            <a:off x="6175800" y="1795896"/>
            <a:ext cx="2162400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Development and Deployment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Refinement session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Implementation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Testing and deployment Project Report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Mid-term evaluation</a:t>
            </a: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612" y="940595"/>
            <a:ext cx="1159225" cy="89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3500" y="879470"/>
            <a:ext cx="1317000" cy="10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7399" y="1008807"/>
            <a:ext cx="983202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8825D9-FA10-BF62-A02E-952C0090C1DA}"/>
              </a:ext>
            </a:extLst>
          </p:cNvPr>
          <p:cNvSpPr txBox="1"/>
          <p:nvPr/>
        </p:nvSpPr>
        <p:spPr>
          <a:xfrm>
            <a:off x="1873405" y="289930"/>
            <a:ext cx="5397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ource Serif Pro SemiBold" panose="02040703050405020204" pitchFamily="18" charset="0"/>
                <a:ea typeface="Source Serif Pro SemiBold" panose="02040703050405020204" pitchFamily="18" charset="0"/>
              </a:rPr>
              <a:t>Design Wireframe Version 7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13D65-EE37-9F08-409B-AD8736D9FD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006"/>
          <a:stretch/>
        </p:blipFill>
        <p:spPr>
          <a:xfrm>
            <a:off x="881746" y="874705"/>
            <a:ext cx="7246691" cy="426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121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EEEC9D-FAAC-7B14-ACCB-570EA1CE15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02"/>
          <a:stretch/>
        </p:blipFill>
        <p:spPr>
          <a:xfrm>
            <a:off x="0" y="815232"/>
            <a:ext cx="9144000" cy="43282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EBC6B8-DC03-0620-54DD-3AA4D5B844AC}"/>
              </a:ext>
            </a:extLst>
          </p:cNvPr>
          <p:cNvSpPr txBox="1"/>
          <p:nvPr/>
        </p:nvSpPr>
        <p:spPr>
          <a:xfrm>
            <a:off x="1873405" y="312233"/>
            <a:ext cx="5397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ource Serif Pro SemiBold" panose="02040703050405020204" pitchFamily="18" charset="0"/>
                <a:ea typeface="Source Serif Pro SemiBold" panose="02040703050405020204" pitchFamily="18" charset="0"/>
              </a:rPr>
              <a:t>Changes already made</a:t>
            </a:r>
          </a:p>
        </p:txBody>
      </p:sp>
    </p:spTree>
    <p:extLst>
      <p:ext uri="{BB962C8B-B14F-4D97-AF65-F5344CB8AC3E}">
        <p14:creationId xmlns:p14="http://schemas.microsoft.com/office/powerpoint/2010/main" val="2236786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Challenges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6463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222571" y="817508"/>
            <a:ext cx="1982831" cy="3634892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2461251" y="817508"/>
            <a:ext cx="1982831" cy="3634892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4699931" y="862361"/>
            <a:ext cx="1982831" cy="3590039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 txBox="1"/>
          <p:nvPr/>
        </p:nvSpPr>
        <p:spPr>
          <a:xfrm>
            <a:off x="302417" y="1836436"/>
            <a:ext cx="1815119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Lonely Start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Mentor on holiday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Setting up the environment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Research and Analysis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Shyness and fear of disturbing people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2545106" y="1890024"/>
            <a:ext cx="1815119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New Frameworks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React, Ruby course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Custom components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New tools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More complex setting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4783786" y="1890024"/>
            <a:ext cx="1815119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Mentor Change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Rather unexpected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Well organised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Yet got me worried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6938610" y="862361"/>
            <a:ext cx="1982831" cy="3590039"/>
          </a:xfrm>
          <a:prstGeom prst="roundRect">
            <a:avLst>
              <a:gd name="adj" fmla="val 67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9"/>
          <p:cNvSpPr txBox="1"/>
          <p:nvPr/>
        </p:nvSpPr>
        <p:spPr>
          <a:xfrm>
            <a:off x="7026464" y="1890024"/>
            <a:ext cx="1815119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Slow development</a:t>
            </a:r>
            <a:br>
              <a:rPr lang="nl" sz="1600" b="1" dirty="0">
                <a:solidFill>
                  <a:schemeClr val="lt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chemeClr val="lt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Difficulty with new frameworks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Need more Peer programing or course practice</a:t>
            </a:r>
            <a:endParaRPr sz="12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690" y="1129516"/>
            <a:ext cx="976575" cy="760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7915" y="1026767"/>
            <a:ext cx="1109490" cy="8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3087" y="1129524"/>
            <a:ext cx="976518" cy="76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32053" y="1129524"/>
            <a:ext cx="990257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What is next?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4727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/>
          <p:nvPr/>
        </p:nvSpPr>
        <p:spPr>
          <a:xfrm>
            <a:off x="723900" y="818478"/>
            <a:ext cx="2362200" cy="3688522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3390900" y="818478"/>
            <a:ext cx="2362200" cy="3688522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6057900" y="818478"/>
            <a:ext cx="2362200" cy="3688522"/>
          </a:xfrm>
          <a:prstGeom prst="roundRect">
            <a:avLst>
              <a:gd name="adj" fmla="val 6736"/>
            </a:avLst>
          </a:prstGeom>
          <a:solidFill>
            <a:srgbClr val="F5F5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819025" y="2371501"/>
            <a:ext cx="2162400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Development and Deployment</a:t>
            </a:r>
            <a:b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Develop the design Complete Project Report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Submit the portfolio</a:t>
            </a:r>
          </a:p>
        </p:txBody>
      </p:sp>
      <p:sp>
        <p:nvSpPr>
          <p:cNvPr id="157" name="Google Shape;157;p20"/>
          <p:cNvSpPr txBox="1"/>
          <p:nvPr/>
        </p:nvSpPr>
        <p:spPr>
          <a:xfrm>
            <a:off x="3490799" y="2371501"/>
            <a:ext cx="21624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Testing and Feedback</a:t>
            </a:r>
            <a:br>
              <a:rPr lang="en-GB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lang="en-GB"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Enabling access for some end users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Gathering feedback from end-user</a:t>
            </a:r>
          </a:p>
        </p:txBody>
      </p:sp>
      <p:sp>
        <p:nvSpPr>
          <p:cNvPr id="158" name="Google Shape;158;p20"/>
          <p:cNvSpPr txBox="1"/>
          <p:nvPr/>
        </p:nvSpPr>
        <p:spPr>
          <a:xfrm>
            <a:off x="6157800" y="2336147"/>
            <a:ext cx="2162400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Wrap-Up</a:t>
            </a:r>
            <a:br>
              <a:rPr lang="nl" sz="1600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</a:br>
            <a:endParaRPr sz="1600" b="1"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Handover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Prepare final presentation</a:t>
            </a:r>
            <a:endParaRPr lang="en-GB" sz="1200" dirty="0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Assessment</a:t>
            </a:r>
          </a:p>
        </p:txBody>
      </p:sp>
      <p:sp>
        <p:nvSpPr>
          <p:cNvPr id="159" name="Google Shape;159;p20"/>
          <p:cNvSpPr/>
          <p:nvPr/>
        </p:nvSpPr>
        <p:spPr>
          <a:xfrm>
            <a:off x="1450225" y="1168714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4121999" y="1168705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6793775" y="1168705"/>
            <a:ext cx="900000" cy="900000"/>
          </a:xfrm>
          <a:prstGeom prst="ellipse">
            <a:avLst/>
          </a:prstGeom>
          <a:solidFill>
            <a:srgbClr val="C603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713" y="1383102"/>
            <a:ext cx="589024" cy="47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7187" y="1383102"/>
            <a:ext cx="509626" cy="40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7625" y="1383096"/>
            <a:ext cx="412301" cy="47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>
            <a:spLocks noGrp="1"/>
          </p:cNvSpPr>
          <p:nvPr>
            <p:ph type="title"/>
          </p:nvPr>
        </p:nvSpPr>
        <p:spPr>
          <a:xfrm>
            <a:off x="1398900" y="1847850"/>
            <a:ext cx="6346200" cy="7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4600"/>
              <a:t>Thank you!</a:t>
            </a:r>
            <a:endParaRPr sz="4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304800" y="1371600"/>
            <a:ext cx="81534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My mentors and I</a:t>
            </a:r>
            <a:endParaRPr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subTitle" idx="1"/>
          </p:nvPr>
        </p:nvSpPr>
        <p:spPr>
          <a:xfrm>
            <a:off x="341811" y="1161670"/>
            <a:ext cx="5334000" cy="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nl"/>
              <a:t>ABOUT US</a:t>
            </a:r>
            <a:endParaRPr/>
          </a:p>
        </p:txBody>
      </p:sp>
      <p:sp>
        <p:nvSpPr>
          <p:cNvPr id="80" name="Google Shape;80;p12"/>
          <p:cNvSpPr txBox="1"/>
          <p:nvPr/>
        </p:nvSpPr>
        <p:spPr>
          <a:xfrm>
            <a:off x="1143000" y="2732280"/>
            <a:ext cx="327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Ellya Aisyah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Mentor / Frontend Developer</a:t>
            </a:r>
          </a:p>
        </p:txBody>
      </p:sp>
      <p:sp>
        <p:nvSpPr>
          <p:cNvPr id="81" name="Google Shape;81;p12"/>
          <p:cNvSpPr txBox="1"/>
          <p:nvPr/>
        </p:nvSpPr>
        <p:spPr>
          <a:xfrm>
            <a:off x="5334000" y="2715359"/>
            <a:ext cx="327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Coline van Leeuwen</a:t>
            </a:r>
            <a:endParaRPr b="1" dirty="0">
              <a:solidFill>
                <a:srgbClr val="1B252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Mentor Fullstack Developer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82" name="Google Shape;82;p12"/>
          <p:cNvSpPr txBox="1"/>
          <p:nvPr/>
        </p:nvSpPr>
        <p:spPr>
          <a:xfrm>
            <a:off x="1142757" y="3668520"/>
            <a:ext cx="32766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B252C"/>
                </a:solidFill>
                <a:latin typeface="Open Sans"/>
                <a:ea typeface="Open Sans"/>
                <a:cs typeface="Open Sans"/>
                <a:sym typeface="Open Sans"/>
              </a:rPr>
              <a:t>Edita Pronckute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Intern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0EF47A-243E-8D07-E0CE-ADF253C852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876" b="90558" l="8730" r="82937">
                        <a14:foregroundMark x1="42857" y1="16738" x2="35317" y2="16738"/>
                        <a14:foregroundMark x1="76587" y1="43777" x2="80159" y2="57082"/>
                        <a14:foregroundMark x1="12698" y1="67811" x2="12302" y2="37339"/>
                        <a14:foregroundMark x1="12302" y1="37339" x2="16667" y2="30472"/>
                        <a14:foregroundMark x1="28968" y1="87554" x2="54762" y2="92275"/>
                        <a14:foregroundMark x1="54762" y1="92275" x2="28571" y2="89700"/>
                        <a14:foregroundMark x1="28571" y1="89700" x2="46825" y2="90987"/>
                        <a14:foregroundMark x1="48413" y1="12876" x2="42460" y2="15021"/>
                        <a14:foregroundMark x1="10317" y1="46352" x2="8730" y2="61803"/>
                        <a14:foregroundMark x1="9524" y1="43348" x2="9524" y2="50215"/>
                        <a14:foregroundMark x1="79365" y1="41202" x2="80556" y2="51073"/>
                      </a14:backgroundRemoval>
                    </a14:imgEffect>
                  </a14:imgLayer>
                </a14:imgProps>
              </a:ext>
            </a:extLst>
          </a:blip>
          <a:srcRect t="5810" r="7030" b="2244"/>
          <a:stretch/>
        </p:blipFill>
        <p:spPr>
          <a:xfrm>
            <a:off x="476795" y="2726752"/>
            <a:ext cx="673214" cy="615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3829AD-AAAE-EE7B-8F52-FFF4724A3B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019" b="94340" l="7143" r="93810">
                        <a14:foregroundMark x1="12381" y1="70283" x2="7143" y2="41038"/>
                        <a14:foregroundMark x1="7143" y1="41038" x2="28095" y2="15094"/>
                        <a14:foregroundMark x1="28095" y1="15094" x2="25714" y2="60849"/>
                        <a14:foregroundMark x1="25714" y1="60849" x2="18095" y2="66509"/>
                        <a14:foregroundMark x1="32381" y1="10377" x2="63333" y2="9906"/>
                        <a14:foregroundMark x1="63333" y1="9906" x2="66667" y2="11321"/>
                        <a14:foregroundMark x1="55714" y1="8019" x2="41429" y2="9434"/>
                        <a14:foregroundMark x1="89048" y1="30660" x2="91429" y2="64151"/>
                        <a14:foregroundMark x1="91429" y1="64151" x2="86667" y2="76415"/>
                        <a14:foregroundMark x1="93333" y1="42453" x2="88571" y2="72642"/>
                        <a14:foregroundMark x1="88571" y1="72642" x2="83333" y2="81132"/>
                        <a14:foregroundMark x1="93810" y1="49528" x2="87619" y2="71226"/>
                        <a14:foregroundMark x1="23810" y1="89623" x2="56190" y2="94340"/>
                        <a14:foregroundMark x1="56190" y1="94340" x2="27143" y2="87736"/>
                        <a14:foregroundMark x1="27143" y1="87736" x2="26667" y2="867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27949" y="2702101"/>
            <a:ext cx="609793" cy="615600"/>
          </a:xfrm>
          <a:prstGeom prst="rect">
            <a:avLst/>
          </a:prstGeom>
        </p:spPr>
      </p:pic>
      <p:pic>
        <p:nvPicPr>
          <p:cNvPr id="17" name="Picture Placeholder 16" descr="A picture containing human face, clothing, person, smile&#10;&#10;Description automatically generated">
            <a:extLst>
              <a:ext uri="{FF2B5EF4-FFF2-40B4-BE49-F238E27FC236}">
                <a16:creationId xmlns:a16="http://schemas.microsoft.com/office/drawing/2014/main" id="{781B7E96-3E43-4236-8355-3D5CAB17D62C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7"/>
          <a:srcRect t="3834" b="3834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Company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1581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1630500" y="1838527"/>
            <a:ext cx="5883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2600"/>
              <a:t>About Drieam</a:t>
            </a:r>
            <a:endParaRPr sz="2600"/>
          </a:p>
        </p:txBody>
      </p:sp>
      <p:sp>
        <p:nvSpPr>
          <p:cNvPr id="88" name="Google Shape;88;p13"/>
          <p:cNvSpPr txBox="1"/>
          <p:nvPr/>
        </p:nvSpPr>
        <p:spPr>
          <a:xfrm>
            <a:off x="921328" y="2571750"/>
            <a:ext cx="7442085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Fast growing </a:t>
            </a: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EdTech scale-up 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from Europe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50+ colleagues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with focus on product development, user experience &amp; consultancy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Focus on </a:t>
            </a: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higher education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and </a:t>
            </a: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continuing education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15240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B252C"/>
              </a:buClr>
              <a:buSzPts val="1200"/>
            </a:pPr>
            <a:r>
              <a:rPr lang="nl" b="1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Instructure Partner for 5+ years</a:t>
            </a:r>
            <a:r>
              <a:rPr lang="nl" dirty="0">
                <a:solidFill>
                  <a:srgbClr val="1B252C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, working exclusively with Canvas as LMS. </a:t>
            </a:r>
            <a:endParaRPr dirty="0">
              <a:solidFill>
                <a:srgbClr val="1B252C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pic>
        <p:nvPicPr>
          <p:cNvPr id="89" name="Google Shape;89;p13" descr="instructure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47125" y="924151"/>
            <a:ext cx="1447800" cy="1447800"/>
          </a:xfrm>
          <a:prstGeom prst="rect">
            <a:avLst/>
          </a:prstGeom>
          <a:noFill/>
          <a:ln>
            <a:noFill/>
          </a:ln>
          <a:effectLst>
            <a:outerShdw blurRad="200025" dist="19050" dir="5400000" algn="bl" rotWithShape="0">
              <a:srgbClr val="000000">
                <a:alpha val="3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37;p25">
            <a:extLst>
              <a:ext uri="{FF2B5EF4-FFF2-40B4-BE49-F238E27FC236}">
                <a16:creationId xmlns:a16="http://schemas.microsoft.com/office/drawing/2014/main" id="{AAA22165-FFB9-BC6E-E60F-6876E98714D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45045" y="928822"/>
            <a:ext cx="32832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233;p25">
            <a:extLst>
              <a:ext uri="{FF2B5EF4-FFF2-40B4-BE49-F238E27FC236}">
                <a16:creationId xmlns:a16="http://schemas.microsoft.com/office/drawing/2014/main" id="{432F8A01-5F01-D9EB-750F-29014D78BB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633" y="941490"/>
            <a:ext cx="2737802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234;p25">
            <a:extLst>
              <a:ext uri="{FF2B5EF4-FFF2-40B4-BE49-F238E27FC236}">
                <a16:creationId xmlns:a16="http://schemas.microsoft.com/office/drawing/2014/main" id="{536FC37C-1D58-E6B8-EB72-E651121DE4F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633" y="2571750"/>
            <a:ext cx="2781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235;p25">
            <a:extLst>
              <a:ext uri="{FF2B5EF4-FFF2-40B4-BE49-F238E27FC236}">
                <a16:creationId xmlns:a16="http://schemas.microsoft.com/office/drawing/2014/main" id="{8C9762E2-B326-28EE-6F52-1B7EB07FEC4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3092" y="3719283"/>
            <a:ext cx="24192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36;p25">
            <a:extLst>
              <a:ext uri="{FF2B5EF4-FFF2-40B4-BE49-F238E27FC236}">
                <a16:creationId xmlns:a16="http://schemas.microsoft.com/office/drawing/2014/main" id="{0E409F32-932A-0E0A-8019-CA0972CDFAF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5045" y="2571750"/>
            <a:ext cx="3272402" cy="54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8624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Assignment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490250" y="1543350"/>
            <a:ext cx="48078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Context &amp; Opportunity</a:t>
            </a:r>
            <a:endParaRPr dirty="0"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490250" y="2086990"/>
            <a:ext cx="4619700" cy="14465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</a:rPr>
              <a:t>Portflow is one of many Drieam’s products. It is a digital portfolio where students can showcase their study evidence to teachers. Evidence could be various files, assignments, demos, presentations. </a:t>
            </a:r>
            <a:endParaRPr sz="1200" dirty="0"/>
          </a:p>
        </p:txBody>
      </p:sp>
      <p:pic>
        <p:nvPicPr>
          <p:cNvPr id="101" name="Google Shape;101;p1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3462" r="-2750" b="-3199"/>
          <a:stretch/>
        </p:blipFill>
        <p:spPr>
          <a:xfrm>
            <a:off x="5145650" y="790200"/>
            <a:ext cx="3642000" cy="3725700"/>
          </a:xfrm>
          <a:prstGeom prst="roundRect">
            <a:avLst>
              <a:gd name="adj" fmla="val 16667"/>
            </a:avLst>
          </a:prstGeom>
        </p:spPr>
      </p:pic>
      <p:pic>
        <p:nvPicPr>
          <p:cNvPr id="2" name="Google Shape;225;p24">
            <a:extLst>
              <a:ext uri="{FF2B5EF4-FFF2-40B4-BE49-F238E27FC236}">
                <a16:creationId xmlns:a16="http://schemas.microsoft.com/office/drawing/2014/main" id="{7BD1F112-A292-527B-8257-3DAB84B5676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3749" y="1814600"/>
            <a:ext cx="1706387" cy="1718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57F386F-BB0A-AE26-6945-89714DFA7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2814"/>
            <a:ext cx="9144000" cy="43706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ACD349-B5DD-9382-B18C-CDE4E88A2995}"/>
              </a:ext>
            </a:extLst>
          </p:cNvPr>
          <p:cNvSpPr txBox="1"/>
          <p:nvPr/>
        </p:nvSpPr>
        <p:spPr>
          <a:xfrm>
            <a:off x="3107473" y="245325"/>
            <a:ext cx="29290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ource Serif Pro SemiBold" panose="02040703050405020204" pitchFamily="18" charset="0"/>
                <a:ea typeface="Source Serif Pro SemiBold" panose="02040703050405020204" pitchFamily="18" charset="0"/>
              </a:rPr>
              <a:t>Current Look </a:t>
            </a:r>
          </a:p>
        </p:txBody>
      </p:sp>
    </p:spTree>
    <p:extLst>
      <p:ext uri="{BB962C8B-B14F-4D97-AF65-F5344CB8AC3E}">
        <p14:creationId xmlns:p14="http://schemas.microsoft.com/office/powerpoint/2010/main" val="2584145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398900" y="2209800"/>
            <a:ext cx="63462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/>
              <a:t>The Progress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1805984"/>
      </p:ext>
    </p:extLst>
  </p:cSld>
  <p:clrMapOvr>
    <a:masterClrMapping/>
  </p:clrMapOvr>
</p:sld>
</file>

<file path=ppt/theme/theme1.xml><?xml version="1.0" encoding="utf-8"?>
<a:theme xmlns:a="http://schemas.openxmlformats.org/drawingml/2006/main" name="Drieam theme 2023">
  <a:themeElements>
    <a:clrScheme name="Simple Light">
      <a:dk1>
        <a:srgbClr val="1B252C"/>
      </a:dk1>
      <a:lt1>
        <a:srgbClr val="FFFFFF"/>
      </a:lt1>
      <a:dk2>
        <a:srgbClr val="556372"/>
      </a:dk2>
      <a:lt2>
        <a:srgbClr val="D1D3DE"/>
      </a:lt2>
      <a:accent1>
        <a:srgbClr val="C60319"/>
      </a:accent1>
      <a:accent2>
        <a:srgbClr val="212121"/>
      </a:accent2>
      <a:accent3>
        <a:srgbClr val="2A3541"/>
      </a:accent3>
      <a:accent4>
        <a:srgbClr val="3F4C5A"/>
      </a:accent4>
      <a:accent5>
        <a:srgbClr val="556372"/>
      </a:accent5>
      <a:accent6>
        <a:srgbClr val="6B7C8E"/>
      </a:accent6>
      <a:hlink>
        <a:srgbClr val="C603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279</Words>
  <Application>Microsoft Office PowerPoint</Application>
  <PresentationFormat>On-screen Show (16:9)</PresentationFormat>
  <Paragraphs>70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Source Serif Pro</vt:lpstr>
      <vt:lpstr>Open Sans</vt:lpstr>
      <vt:lpstr>Source Serif Pro SemiBold</vt:lpstr>
      <vt:lpstr>Helvetica Neue</vt:lpstr>
      <vt:lpstr>Arial</vt:lpstr>
      <vt:lpstr>Drieam theme 2023</vt:lpstr>
      <vt:lpstr>Graduation Internship Mid-Term Review</vt:lpstr>
      <vt:lpstr>My mentors and I</vt:lpstr>
      <vt:lpstr>The Company</vt:lpstr>
      <vt:lpstr>About Drieam</vt:lpstr>
      <vt:lpstr>PowerPoint Presentation</vt:lpstr>
      <vt:lpstr>The Assignment</vt:lpstr>
      <vt:lpstr>Context &amp; Opportunity</vt:lpstr>
      <vt:lpstr>PowerPoint Presentation</vt:lpstr>
      <vt:lpstr>The Progress</vt:lpstr>
      <vt:lpstr>PowerPoint Presentation</vt:lpstr>
      <vt:lpstr>PowerPoint Presentation</vt:lpstr>
      <vt:lpstr>PowerPoint Presentation</vt:lpstr>
      <vt:lpstr>The Challenges</vt:lpstr>
      <vt:lpstr>PowerPoint Presentation</vt:lpstr>
      <vt:lpstr>What is next?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Graduation Internship Mid-Term Review</dc:title>
  <cp:lastModifiedBy>Pronckutė,Edita E.</cp:lastModifiedBy>
  <cp:revision>17</cp:revision>
  <dcterms:modified xsi:type="dcterms:W3CDTF">2023-04-19T15:39:37Z</dcterms:modified>
</cp:coreProperties>
</file>